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8288000" cy="10287000"/>
  <p:notesSz cx="6858000" cy="9144000"/>
  <p:embeddedFontLst>
    <p:embeddedFont>
      <p:font typeface="Gothic A1 Bold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210 디딤고딕 Bold" panose="020B0600000101010101" charset="-127"/>
      <p:regular r:id="rId21"/>
    </p:embeddedFont>
    <p:embeddedFont>
      <p:font typeface="Source Han Sans KR Normal" panose="020B0600000101010101" charset="-127"/>
      <p:regular r:id="rId22"/>
    </p:embeddedFont>
    <p:embeddedFont>
      <p:font typeface="Nanum Gothic Ultra-Bold" panose="020B0600000101010101" charset="-127"/>
      <p:regular r:id="rId23"/>
    </p:embeddedFont>
    <p:embeddedFont>
      <p:font typeface="210 도시락" panose="020B0600000101010101" charset="-127"/>
      <p:regular r:id="rId24"/>
    </p:embeddedFont>
    <p:embeddedFont>
      <p:font typeface="210 네버랜드 Bold" panose="020B0600000101010101" charset="-127"/>
      <p:regular r:id="rId25"/>
    </p:embeddedFont>
    <p:embeddedFont>
      <p:font typeface="Jua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7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0987" y="1046998"/>
            <a:ext cx="500574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BFFA5"/>
                </a:solidFill>
                <a:latin typeface="Gothic A1 Bold"/>
                <a:ea typeface="Gothic A1 Bold"/>
              </a:rPr>
              <a:t>특화 서울 2반 A209 이고구든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49641" y="-1177722"/>
            <a:ext cx="13032300" cy="12642445"/>
            <a:chOff x="0" y="0"/>
            <a:chExt cx="5943600" cy="576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r="-5245" b="-758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202536"/>
            <a:ext cx="8115300" cy="1055764"/>
            <a:chOff x="0" y="0"/>
            <a:chExt cx="10820400" cy="1407686"/>
          </a:xfrm>
        </p:grpSpPr>
        <p:sp>
          <p:nvSpPr>
            <p:cNvPr id="6" name="TextBox 6"/>
            <p:cNvSpPr txBox="1"/>
            <p:nvPr/>
          </p:nvSpPr>
          <p:spPr>
            <a:xfrm>
              <a:off x="494766" y="75193"/>
              <a:ext cx="1032563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Ultra-Bold"/>
                </a:rPr>
                <a:t>김태범 김봉균 김승배</a:t>
              </a: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Ultra-Bold"/>
                </a:rPr>
                <a:t>송영주 송준석 연정흠</a:t>
              </a:r>
            </a:p>
          </p:txBody>
        </p:sp>
        <p:sp>
          <p:nvSpPr>
            <p:cNvPr id="7" name="AutoShape 7"/>
            <p:cNvSpPr/>
            <p:nvPr/>
          </p:nvSpPr>
          <p:spPr>
            <a:xfrm rot="5400000">
              <a:off x="-684793" y="684793"/>
              <a:ext cx="1407686" cy="0"/>
            </a:xfrm>
            <a:prstGeom prst="line">
              <a:avLst/>
            </a:prstGeom>
            <a:ln w="38100" cap="rnd">
              <a:solidFill>
                <a:srgbClr val="FBFFA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695579" y="4272011"/>
            <a:ext cx="5658286" cy="1296061"/>
            <a:chOff x="0" y="0"/>
            <a:chExt cx="7544381" cy="1728081"/>
          </a:xfrm>
        </p:grpSpPr>
        <p:sp>
          <p:nvSpPr>
            <p:cNvPr id="9" name="TextBox 9"/>
            <p:cNvSpPr txBox="1"/>
            <p:nvPr/>
          </p:nvSpPr>
          <p:spPr>
            <a:xfrm>
              <a:off x="2080521" y="114300"/>
              <a:ext cx="5463860" cy="161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1"/>
                </a:lnSpc>
              </a:pPr>
              <a:r>
                <a:rPr lang="en-US" sz="8534" spc="-256">
                  <a:solidFill>
                    <a:srgbClr val="FFFFFF"/>
                  </a:solidFill>
                  <a:latin typeface="210 네버랜드 Bold"/>
                </a:rPr>
                <a:t>PetPal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520060"/>
              <a:ext cx="1641288" cy="939343"/>
            </a:xfrm>
            <a:custGeom>
              <a:avLst/>
              <a:gdLst/>
              <a:ahLst/>
              <a:cxnLst/>
              <a:rect l="l" t="t" r="r" b="b"/>
              <a:pathLst>
                <a:path w="1641288" h="939343">
                  <a:moveTo>
                    <a:pt x="0" y="0"/>
                  </a:moveTo>
                  <a:lnTo>
                    <a:pt x="1641288" y="0"/>
                  </a:lnTo>
                  <a:lnTo>
                    <a:pt x="1641288" y="939344"/>
                  </a:lnTo>
                  <a:lnTo>
                    <a:pt x="0" y="939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42239" y="2801431"/>
            <a:ext cx="10041279" cy="6826335"/>
          </a:xfrm>
          <a:custGeom>
            <a:avLst/>
            <a:gdLst/>
            <a:ahLst/>
            <a:cxnLst/>
            <a:rect l="l" t="t" r="r" b="b"/>
            <a:pathLst>
              <a:path w="10041279" h="6826335">
                <a:moveTo>
                  <a:pt x="0" y="0"/>
                </a:moveTo>
                <a:lnTo>
                  <a:pt x="10041279" y="0"/>
                </a:lnTo>
                <a:lnTo>
                  <a:pt x="10041279" y="6826335"/>
                </a:lnTo>
                <a:lnTo>
                  <a:pt x="0" y="682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</a:rPr>
              <a:t> - FIGMA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15085" y="2582132"/>
            <a:ext cx="13657831" cy="7264934"/>
          </a:xfrm>
          <a:custGeom>
            <a:avLst/>
            <a:gdLst/>
            <a:ahLst/>
            <a:cxnLst/>
            <a:rect l="l" t="t" r="r" b="b"/>
            <a:pathLst>
              <a:path w="13657831" h="7264934">
                <a:moveTo>
                  <a:pt x="0" y="0"/>
                </a:moveTo>
                <a:lnTo>
                  <a:pt x="13657830" y="0"/>
                </a:lnTo>
                <a:lnTo>
                  <a:pt x="13657830" y="7264934"/>
                </a:lnTo>
                <a:lnTo>
                  <a:pt x="0" y="726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2119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</a:rPr>
              <a:t> - 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2119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>
                <a:solidFill>
                  <a:srgbClr val="FFFFFF"/>
                </a:solidFill>
                <a:latin typeface="210 도시락"/>
              </a:rPr>
              <a:t> - </a:t>
            </a:r>
            <a:r>
              <a:rPr lang="en-US" sz="3999" dirty="0" smtClean="0">
                <a:solidFill>
                  <a:srgbClr val="FFFFFF"/>
                </a:solidFill>
                <a:latin typeface="210 도시락"/>
              </a:rPr>
              <a:t>FSM</a:t>
            </a:r>
            <a:endParaRPr lang="en-US" sz="3999" dirty="0">
              <a:solidFill>
                <a:srgbClr val="FFFFFF"/>
              </a:solidFill>
              <a:latin typeface="210 도시락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55" y="2719097"/>
            <a:ext cx="10229491" cy="69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88" y="2428968"/>
            <a:ext cx="4309494" cy="4538094"/>
            <a:chOff x="0" y="0"/>
            <a:chExt cx="5745992" cy="6050792"/>
          </a:xfrm>
        </p:grpSpPr>
        <p:sp>
          <p:nvSpPr>
            <p:cNvPr id="3" name="TextBox 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FE - 송준석</a:t>
              </a:r>
            </a:p>
          </p:txBody>
        </p:sp>
        <p:sp>
          <p:nvSpPr>
            <p:cNvPr id="4" name="Freeform 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6" name="Freeform 6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869801" y="5282428"/>
            <a:ext cx="4309494" cy="4538094"/>
            <a:chOff x="0" y="0"/>
            <a:chExt cx="5745992" cy="6050792"/>
          </a:xfrm>
        </p:grpSpPr>
        <p:sp>
          <p:nvSpPr>
            <p:cNvPr id="8" name="TextBox 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BE - 김봉균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731518" y="2428968"/>
            <a:ext cx="4309494" cy="4538094"/>
            <a:chOff x="0" y="0"/>
            <a:chExt cx="5745992" cy="6050792"/>
          </a:xfrm>
        </p:grpSpPr>
        <p:sp>
          <p:nvSpPr>
            <p:cNvPr id="13" name="TextBox 1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BE - 연정흠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8465906" y="5282428"/>
            <a:ext cx="4309494" cy="4538094"/>
            <a:chOff x="0" y="0"/>
            <a:chExt cx="5745992" cy="6050792"/>
          </a:xfrm>
        </p:grpSpPr>
        <p:sp>
          <p:nvSpPr>
            <p:cNvPr id="18" name="TextBox 1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김태범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1273632" y="2428968"/>
            <a:ext cx="4309494" cy="4538094"/>
            <a:chOff x="0" y="0"/>
            <a:chExt cx="5745992" cy="6050792"/>
          </a:xfrm>
        </p:grpSpPr>
        <p:sp>
          <p:nvSpPr>
            <p:cNvPr id="23" name="TextBox 2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송영주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3978506" y="5282428"/>
            <a:ext cx="4309494" cy="4538094"/>
            <a:chOff x="0" y="0"/>
            <a:chExt cx="5745992" cy="6050792"/>
          </a:xfrm>
        </p:grpSpPr>
        <p:sp>
          <p:nvSpPr>
            <p:cNvPr id="28" name="TextBox 2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김승배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t="-15167" b="-15167"/>
                </a:stretch>
              </a:blip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155388" y="2428968"/>
            <a:ext cx="4309494" cy="4538094"/>
            <a:chOff x="0" y="0"/>
            <a:chExt cx="5745992" cy="6050792"/>
          </a:xfrm>
        </p:grpSpPr>
        <p:sp>
          <p:nvSpPr>
            <p:cNvPr id="33" name="TextBox 3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FE - 송준석</a:t>
              </a:r>
            </a:p>
          </p:txBody>
        </p:sp>
        <p:sp>
          <p:nvSpPr>
            <p:cNvPr id="34" name="Freeform 3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5" name="Group 3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</p:grpSp>
      </p:grpSp>
      <p:sp>
        <p:nvSpPr>
          <p:cNvPr id="37" name="TextBox 37"/>
          <p:cNvSpPr txBox="1"/>
          <p:nvPr/>
        </p:nvSpPr>
        <p:spPr>
          <a:xfrm>
            <a:off x="1028700" y="620042"/>
            <a:ext cx="611249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팀 구성 및 역할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49641" y="-1177722"/>
            <a:ext cx="13032300" cy="12642445"/>
            <a:chOff x="0" y="0"/>
            <a:chExt cx="5943600" cy="5765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r="-5245" b="-758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922889" y="4571507"/>
            <a:ext cx="486402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4"/>
              </a:lnSpc>
            </a:pPr>
            <a:r>
              <a:rPr lang="en-US" sz="7299" spc="-218">
                <a:solidFill>
                  <a:srgbClr val="FFFFFF"/>
                </a:solidFill>
                <a:latin typeface="210 네버랜드 Bold"/>
                <a:ea typeface="210 네버랜드 Bold"/>
              </a:rPr>
              <a:t>감사합니다!</a:t>
            </a:r>
          </a:p>
        </p:txBody>
      </p:sp>
      <p:sp>
        <p:nvSpPr>
          <p:cNvPr id="5" name="Freeform 5"/>
          <p:cNvSpPr/>
          <p:nvPr/>
        </p:nvSpPr>
        <p:spPr>
          <a:xfrm>
            <a:off x="2070771" y="4613454"/>
            <a:ext cx="1461104" cy="836221"/>
          </a:xfrm>
          <a:custGeom>
            <a:avLst/>
            <a:gdLst/>
            <a:ahLst/>
            <a:cxnLst/>
            <a:rect l="l" t="t" r="r" b="b"/>
            <a:pathLst>
              <a:path w="1461104" h="836221">
                <a:moveTo>
                  <a:pt x="0" y="0"/>
                </a:moveTo>
                <a:lnTo>
                  <a:pt x="1461105" y="0"/>
                </a:lnTo>
                <a:lnTo>
                  <a:pt x="1461105" y="836220"/>
                </a:lnTo>
                <a:lnTo>
                  <a:pt x="0" y="83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437" y="4126297"/>
            <a:ext cx="1023581" cy="1023581"/>
            <a:chOff x="0" y="0"/>
            <a:chExt cx="1364774" cy="1364774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45975" y="355509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3437" y="6605528"/>
            <a:ext cx="1023581" cy="1023581"/>
            <a:chOff x="0" y="0"/>
            <a:chExt cx="1364774" cy="1364774"/>
          </a:xfrm>
        </p:grpSpPr>
        <p:sp>
          <p:nvSpPr>
            <p:cNvPr id="6" name="Freeform 6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51839" y="4126297"/>
            <a:ext cx="1023581" cy="1023581"/>
            <a:chOff x="0" y="0"/>
            <a:chExt cx="1364774" cy="1364774"/>
          </a:xfrm>
        </p:grpSpPr>
        <p:sp>
          <p:nvSpPr>
            <p:cNvPr id="9" name="Freeform 9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1839" y="6605528"/>
            <a:ext cx="1023581" cy="1023581"/>
            <a:chOff x="0" y="0"/>
            <a:chExt cx="1364774" cy="1364774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04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64246"/>
            <a:ext cx="1043310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ea typeface="Nanum Gothic Ultra-Bold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1478" y="4314237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기획 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61478" y="6793469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서비스 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7370" y="6793469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팀원 소개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19" name="Freeform 19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목차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60571" y="4314237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29567"/>
            <a:ext cx="73967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반려동물 관련 시장</a:t>
            </a:r>
          </a:p>
        </p:txBody>
      </p:sp>
      <p:sp>
        <p:nvSpPr>
          <p:cNvPr id="6" name="AutoShape 6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7" name="Freeform 7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20042"/>
            <a:ext cx="35063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28700" y="972667"/>
            <a:ext cx="16230600" cy="8810943"/>
            <a:chOff x="1028700" y="963142"/>
            <a:chExt cx="16230600" cy="8810943"/>
          </a:xfrm>
        </p:grpSpPr>
        <p:sp>
          <p:nvSpPr>
            <p:cNvPr id="2" name="Freeform 2"/>
            <p:cNvSpPr/>
            <p:nvPr/>
          </p:nvSpPr>
          <p:spPr>
            <a:xfrm>
              <a:off x="1028700" y="4033104"/>
              <a:ext cx="6212591" cy="5740981"/>
            </a:xfrm>
            <a:custGeom>
              <a:avLst/>
              <a:gdLst/>
              <a:ahLst/>
              <a:cxnLst/>
              <a:rect l="l" t="t" r="r" b="b"/>
              <a:pathLst>
                <a:path w="6212591" h="5740981">
                  <a:moveTo>
                    <a:pt x="0" y="0"/>
                  </a:moveTo>
                  <a:lnTo>
                    <a:pt x="6212591" y="0"/>
                  </a:lnTo>
                  <a:lnTo>
                    <a:pt x="6212591" y="5740981"/>
                  </a:lnTo>
                  <a:lnTo>
                    <a:pt x="0" y="574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46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8508645" y="4160457"/>
              <a:ext cx="8750655" cy="5613628"/>
            </a:xfrm>
            <a:custGeom>
              <a:avLst/>
              <a:gdLst/>
              <a:ahLst/>
              <a:cxnLst/>
              <a:rect l="l" t="t" r="r" b="b"/>
              <a:pathLst>
                <a:path w="8750655" h="5613628">
                  <a:moveTo>
                    <a:pt x="0" y="0"/>
                  </a:moveTo>
                  <a:lnTo>
                    <a:pt x="8750655" y="0"/>
                  </a:lnTo>
                  <a:lnTo>
                    <a:pt x="8750655" y="5613628"/>
                  </a:lnTo>
                  <a:lnTo>
                    <a:pt x="0" y="561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535063" y="963142"/>
              <a:ext cx="393767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210 도시락"/>
                  <a:ea typeface="210 도시락"/>
                </a:rPr>
                <a:t> - 시장 현황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01257" y="2860766"/>
              <a:ext cx="7113183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210 디딤고딕 Bold"/>
                  <a:ea typeface="210 디딤고딕 Bold"/>
                </a:rPr>
                <a:t>반려인구 1,500만 시대 ... </a:t>
              </a:r>
            </a:p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210 디딤고딕 Bold"/>
                  <a:ea typeface="210 디딤고딕 Bold"/>
                </a:rPr>
                <a:t>AI 등에 업고 </a:t>
              </a:r>
              <a:r>
                <a:rPr lang="en-US" sz="3400">
                  <a:solidFill>
                    <a:srgbClr val="FF862F"/>
                  </a:solidFill>
                  <a:ea typeface="210 디딤고딕 Bold"/>
                </a:rPr>
                <a:t>급성장하는 펫케어 시장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3000" y="2851241"/>
              <a:ext cx="5146923" cy="103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ea typeface="210 도시락"/>
                </a:rPr>
                <a:t>국내 반려동물 양육인구 비율 </a:t>
              </a:r>
            </a:p>
            <a:p>
              <a:pPr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862F"/>
                  </a:solidFill>
                  <a:latin typeface="210 도시락"/>
                  <a:ea typeface="210 도시락"/>
                </a:rPr>
                <a:t>28.2%... 역대 최고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29567"/>
            <a:ext cx="73967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반려동물 관련 시장</a:t>
            </a:r>
          </a:p>
        </p:txBody>
      </p:sp>
      <p:sp>
        <p:nvSpPr>
          <p:cNvPr id="3" name="AutoShape 3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4" name="Freeform 4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20042"/>
            <a:ext cx="35063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5063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이슈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7077" y="3033033"/>
            <a:ext cx="17393846" cy="6605924"/>
            <a:chOff x="0" y="2766676"/>
            <a:chExt cx="17393846" cy="6605924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2766676"/>
              <a:ext cx="17393846" cy="6410778"/>
              <a:chOff x="0" y="2766676"/>
              <a:chExt cx="17393846" cy="64107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159320" y="6569151"/>
                <a:ext cx="12234526" cy="2608303"/>
              </a:xfrm>
              <a:custGeom>
                <a:avLst/>
                <a:gdLst/>
                <a:ahLst/>
                <a:cxnLst/>
                <a:rect l="l" t="t" r="r" b="b"/>
                <a:pathLst>
                  <a:path w="12234526" h="2608303">
                    <a:moveTo>
                      <a:pt x="0" y="0"/>
                    </a:moveTo>
                    <a:lnTo>
                      <a:pt x="12234526" y="0"/>
                    </a:lnTo>
                    <a:lnTo>
                      <a:pt x="12234526" y="2608303"/>
                    </a:lnTo>
                    <a:lnTo>
                      <a:pt x="0" y="26083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grpSp>
            <p:nvGrpSpPr>
              <p:cNvPr id="6" name="Group 6"/>
              <p:cNvGrpSpPr/>
              <p:nvPr/>
            </p:nvGrpSpPr>
            <p:grpSpPr>
              <a:xfrm>
                <a:off x="0" y="2766676"/>
                <a:ext cx="14827850" cy="3171036"/>
                <a:chOff x="0" y="0"/>
                <a:chExt cx="19770467" cy="4228048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19770467" cy="4075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0467" h="4075648">
                      <a:moveTo>
                        <a:pt x="0" y="0"/>
                      </a:moveTo>
                      <a:lnTo>
                        <a:pt x="19770467" y="0"/>
                      </a:lnTo>
                      <a:lnTo>
                        <a:pt x="19770467" y="4075648"/>
                      </a:lnTo>
                      <a:lnTo>
                        <a:pt x="0" y="4075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</p:spPr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16627942" y="3875623"/>
                  <a:ext cx="2009140" cy="35242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250"/>
                    </a:lnSpc>
                    <a:spcBef>
                      <a:spcPct val="0"/>
                    </a:spcBef>
                  </a:pPr>
                  <a:r>
                    <a:rPr lang="en-US" sz="1500">
                      <a:solidFill>
                        <a:srgbClr val="000000"/>
                      </a:solidFill>
                      <a:latin typeface="Source Han Sans KR Normal"/>
                      <a:ea typeface="Source Han Sans KR Normal"/>
                    </a:rPr>
                    <a:t>출처: 한국애견신문</a:t>
                  </a:r>
                </a:p>
              </p:txBody>
            </p:sp>
          </p:grpSp>
        </p:grpSp>
        <p:sp>
          <p:nvSpPr>
            <p:cNvPr id="11" name="TextBox 11"/>
            <p:cNvSpPr txBox="1"/>
            <p:nvPr/>
          </p:nvSpPr>
          <p:spPr>
            <a:xfrm>
              <a:off x="15737162" y="9096375"/>
              <a:ext cx="910471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sz="1500" dirty="0" err="1">
                  <a:solidFill>
                    <a:srgbClr val="000000"/>
                  </a:solidFill>
                  <a:latin typeface="Source Han Sans KR Normal"/>
                  <a:ea typeface="Source Han Sans KR Normal"/>
                </a:rPr>
                <a:t>출처</a:t>
              </a:r>
              <a:r>
                <a:rPr lang="en-US" sz="1500" dirty="0">
                  <a:solidFill>
                    <a:srgbClr val="000000"/>
                  </a:solidFill>
                  <a:latin typeface="Source Han Sans KR Normal"/>
                  <a:ea typeface="Source Han Sans KR Normal"/>
                </a:rPr>
                <a:t>: 뉴스1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6354"/>
            <a:ext cx="641903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페르소나</a:t>
            </a:r>
          </a:p>
        </p:txBody>
      </p:sp>
      <p:sp>
        <p:nvSpPr>
          <p:cNvPr id="3" name="AutoShape 3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4" name="Freeform 4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7711" y="3201659"/>
            <a:ext cx="5631449" cy="5522365"/>
          </a:xfrm>
          <a:custGeom>
            <a:avLst/>
            <a:gdLst/>
            <a:ahLst/>
            <a:cxnLst/>
            <a:rect l="l" t="t" r="r" b="b"/>
            <a:pathLst>
              <a:path w="5631449" h="5522365">
                <a:moveTo>
                  <a:pt x="0" y="0"/>
                </a:moveTo>
                <a:lnTo>
                  <a:pt x="5631449" y="0"/>
                </a:lnTo>
                <a:lnTo>
                  <a:pt x="5631449" y="5522365"/>
                </a:lnTo>
                <a:lnTo>
                  <a:pt x="0" y="5522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03902" y="5829551"/>
            <a:ext cx="3745837" cy="37458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56390" y="4483019"/>
            <a:ext cx="780291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더위에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취약한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강아지의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견주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최근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잦은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출장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주위에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맡길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만한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지인이나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시설이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마땅치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않음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실내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사고에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대한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걱정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0042"/>
            <a:ext cx="359562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4322" y="963142"/>
            <a:ext cx="256483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페르소나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5458" y="3961663"/>
            <a:ext cx="3756892" cy="3495867"/>
          </a:xfrm>
          <a:custGeom>
            <a:avLst/>
            <a:gdLst/>
            <a:ahLst/>
            <a:cxnLst/>
            <a:rect l="l" t="t" r="r" b="b"/>
            <a:pathLst>
              <a:path w="3756892" h="3495867">
                <a:moveTo>
                  <a:pt x="0" y="0"/>
                </a:moveTo>
                <a:lnTo>
                  <a:pt x="3756892" y="0"/>
                </a:lnTo>
                <a:lnTo>
                  <a:pt x="3756892" y="3495867"/>
                </a:lnTo>
                <a:lnTo>
                  <a:pt x="0" y="3495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rnd">
            <a:solidFill>
              <a:srgbClr val="FBF8F1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33185" y="4642797"/>
            <a:ext cx="890648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210 도시락"/>
              </a:rPr>
              <a:t>반려동물 홈케어 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02222" y="6625866"/>
            <a:ext cx="8737449" cy="117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867">
                <a:solidFill>
                  <a:srgbClr val="000000"/>
                </a:solidFill>
                <a:latin typeface="210 도시락"/>
                <a:ea typeface="210 도시락"/>
              </a:rPr>
              <a:t>사용자가 집을 비웠을 때, 반려 동물에게 발생할 수 있는 안전 사고 예방/대응 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8015" y="7324180"/>
            <a:ext cx="371177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Jua"/>
              </a:rPr>
              <a:t>PETPAL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6708" y="2593853"/>
            <a:ext cx="6187292" cy="7291697"/>
            <a:chOff x="0" y="0"/>
            <a:chExt cx="8249723" cy="97222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249723" cy="9722262"/>
              <a:chOff x="0" y="0"/>
              <a:chExt cx="1382877" cy="162971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82877" cy="1629715"/>
              </a:xfrm>
              <a:custGeom>
                <a:avLst/>
                <a:gdLst/>
                <a:ahLst/>
                <a:cxnLst/>
                <a:rect l="l" t="t" r="r" b="b"/>
                <a:pathLst>
                  <a:path w="1382877" h="1629715">
                    <a:moveTo>
                      <a:pt x="75198" y="0"/>
                    </a:moveTo>
                    <a:lnTo>
                      <a:pt x="1307679" y="0"/>
                    </a:lnTo>
                    <a:cubicBezTo>
                      <a:pt x="1327623" y="0"/>
                      <a:pt x="1346750" y="7923"/>
                      <a:pt x="1360852" y="22025"/>
                    </a:cubicBezTo>
                    <a:cubicBezTo>
                      <a:pt x="1374955" y="36128"/>
                      <a:pt x="1382877" y="55255"/>
                      <a:pt x="1382877" y="75198"/>
                    </a:cubicBezTo>
                    <a:lnTo>
                      <a:pt x="1382877" y="1554516"/>
                    </a:lnTo>
                    <a:cubicBezTo>
                      <a:pt x="1382877" y="1574460"/>
                      <a:pt x="1374955" y="1593587"/>
                      <a:pt x="1360852" y="1607690"/>
                    </a:cubicBezTo>
                    <a:cubicBezTo>
                      <a:pt x="1346750" y="1621792"/>
                      <a:pt x="1327623" y="1629715"/>
                      <a:pt x="1307679" y="1629715"/>
                    </a:cubicBezTo>
                    <a:lnTo>
                      <a:pt x="75198" y="1629715"/>
                    </a:lnTo>
                    <a:cubicBezTo>
                      <a:pt x="55255" y="1629715"/>
                      <a:pt x="36128" y="1621792"/>
                      <a:pt x="22025" y="1607690"/>
                    </a:cubicBezTo>
                    <a:cubicBezTo>
                      <a:pt x="7923" y="1593587"/>
                      <a:pt x="0" y="1574460"/>
                      <a:pt x="0" y="1554516"/>
                    </a:cubicBezTo>
                    <a:lnTo>
                      <a:pt x="0" y="75198"/>
                    </a:lnTo>
                    <a:cubicBezTo>
                      <a:pt x="0" y="55255"/>
                      <a:pt x="7923" y="36128"/>
                      <a:pt x="22025" y="22025"/>
                    </a:cubicBezTo>
                    <a:cubicBezTo>
                      <a:pt x="36128" y="7923"/>
                      <a:pt x="55255" y="0"/>
                      <a:pt x="75198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382877" cy="1677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378424" y="873196"/>
              <a:ext cx="5666938" cy="119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70"/>
                </a:lnSpc>
                <a:spcBef>
                  <a:spcPct val="0"/>
                </a:spcBef>
              </a:pPr>
              <a:r>
                <a:rPr lang="en-US" sz="5891">
                  <a:solidFill>
                    <a:srgbClr val="000000"/>
                  </a:solidFill>
                  <a:ea typeface="210 도시락"/>
                </a:rPr>
                <a:t>반려동물 케어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78424" y="3128468"/>
              <a:ext cx="5464523" cy="143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latin typeface="210 도시락"/>
                  <a:ea typeface="210 도시락"/>
                </a:rPr>
                <a:t>AI을 활용한 반려동물 인식 및 트래킹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8424" y="5358344"/>
              <a:ext cx="5464523" cy="718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ea typeface="210 도시락"/>
                </a:rPr>
                <a:t>위험 요소 처리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74452" y="6731832"/>
              <a:ext cx="4300818" cy="143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ea typeface="210 도시락"/>
                </a:rPr>
                <a:t>반려동물을 위한 환경 조성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397" y="3221103"/>
            <a:ext cx="5264047" cy="6037197"/>
            <a:chOff x="0" y="0"/>
            <a:chExt cx="7018729" cy="804959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018729" cy="8049597"/>
              <a:chOff x="0" y="0"/>
              <a:chExt cx="1386416" cy="159004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6416" cy="1590044"/>
              </a:xfrm>
              <a:custGeom>
                <a:avLst/>
                <a:gdLst/>
                <a:ahLst/>
                <a:cxnLst/>
                <a:rect l="l" t="t" r="r" b="b"/>
                <a:pathLst>
                  <a:path w="1386416" h="1590044">
                    <a:moveTo>
                      <a:pt x="75007" y="0"/>
                    </a:moveTo>
                    <a:lnTo>
                      <a:pt x="1311409" y="0"/>
                    </a:lnTo>
                    <a:cubicBezTo>
                      <a:pt x="1352834" y="0"/>
                      <a:pt x="1386416" y="33582"/>
                      <a:pt x="1386416" y="75007"/>
                    </a:cubicBezTo>
                    <a:lnTo>
                      <a:pt x="1386416" y="1515037"/>
                    </a:lnTo>
                    <a:cubicBezTo>
                      <a:pt x="1386416" y="1556462"/>
                      <a:pt x="1352834" y="1590044"/>
                      <a:pt x="1311409" y="1590044"/>
                    </a:cubicBezTo>
                    <a:lnTo>
                      <a:pt x="75007" y="1590044"/>
                    </a:lnTo>
                    <a:cubicBezTo>
                      <a:pt x="33582" y="1590044"/>
                      <a:pt x="0" y="1556462"/>
                      <a:pt x="0" y="1515037"/>
                    </a:cubicBezTo>
                    <a:lnTo>
                      <a:pt x="0" y="75007"/>
                    </a:lnTo>
                    <a:cubicBezTo>
                      <a:pt x="0" y="33582"/>
                      <a:pt x="33582" y="0"/>
                      <a:pt x="75007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86416" cy="163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325456" y="717338"/>
              <a:ext cx="2523034" cy="103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89868A"/>
                  </a:solidFill>
                  <a:ea typeface="210 도시락"/>
                </a:rPr>
                <a:t>홈 케어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36117" y="3410587"/>
              <a:ext cx="4101712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89868A"/>
                  </a:solidFill>
                  <a:latin typeface="210 도시락"/>
                  <a:ea typeface="210 도시락"/>
                </a:rPr>
                <a:t> </a:t>
              </a:r>
              <a:r>
                <a:rPr lang="en-US" sz="3000" dirty="0" err="1">
                  <a:solidFill>
                    <a:srgbClr val="89868A"/>
                  </a:solidFill>
                  <a:latin typeface="210 도시락"/>
                  <a:ea typeface="210 도시락"/>
                </a:rPr>
                <a:t>방범</a:t>
              </a:r>
              <a:r>
                <a:rPr lang="en-US" sz="3000" dirty="0">
                  <a:solidFill>
                    <a:srgbClr val="89868A"/>
                  </a:solidFill>
                  <a:latin typeface="210 도시락"/>
                  <a:ea typeface="210 도시락"/>
                </a:rPr>
                <a:t> </a:t>
              </a:r>
              <a:r>
                <a:rPr lang="en-US" sz="3000" dirty="0" err="1">
                  <a:solidFill>
                    <a:srgbClr val="89868A"/>
                  </a:solidFill>
                  <a:latin typeface="210 도시락"/>
                  <a:ea typeface="210 도시락"/>
                </a:rPr>
                <a:t>기능</a:t>
              </a:r>
              <a:endParaRPr lang="en-US" sz="3000" dirty="0">
                <a:solidFill>
                  <a:srgbClr val="89868A"/>
                </a:solidFill>
                <a:latin typeface="210 도시락"/>
                <a:ea typeface="210 도시락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36117" y="4880947"/>
              <a:ext cx="4101712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latin typeface="210 도시락"/>
                  <a:ea typeface="210 도시락"/>
                </a:rPr>
                <a:t>IoT 가전 스케줄링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82766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기능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33146" y="3221103"/>
            <a:ext cx="5250612" cy="6187823"/>
            <a:chOff x="0" y="0"/>
            <a:chExt cx="7000816" cy="825043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000816" cy="8250431"/>
              <a:chOff x="0" y="0"/>
              <a:chExt cx="1382877" cy="162971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82877" cy="1629715"/>
              </a:xfrm>
              <a:custGeom>
                <a:avLst/>
                <a:gdLst/>
                <a:ahLst/>
                <a:cxnLst/>
                <a:rect l="l" t="t" r="r" b="b"/>
                <a:pathLst>
                  <a:path w="1382877" h="1629715">
                    <a:moveTo>
                      <a:pt x="75198" y="0"/>
                    </a:moveTo>
                    <a:lnTo>
                      <a:pt x="1307679" y="0"/>
                    </a:lnTo>
                    <a:cubicBezTo>
                      <a:pt x="1327623" y="0"/>
                      <a:pt x="1346750" y="7923"/>
                      <a:pt x="1360852" y="22025"/>
                    </a:cubicBezTo>
                    <a:cubicBezTo>
                      <a:pt x="1374955" y="36128"/>
                      <a:pt x="1382877" y="55255"/>
                      <a:pt x="1382877" y="75198"/>
                    </a:cubicBezTo>
                    <a:lnTo>
                      <a:pt x="1382877" y="1554516"/>
                    </a:lnTo>
                    <a:cubicBezTo>
                      <a:pt x="1382877" y="1574460"/>
                      <a:pt x="1374955" y="1593587"/>
                      <a:pt x="1360852" y="1607690"/>
                    </a:cubicBezTo>
                    <a:cubicBezTo>
                      <a:pt x="1346750" y="1621792"/>
                      <a:pt x="1327623" y="1629715"/>
                      <a:pt x="1307679" y="1629715"/>
                    </a:cubicBezTo>
                    <a:lnTo>
                      <a:pt x="75198" y="1629715"/>
                    </a:lnTo>
                    <a:cubicBezTo>
                      <a:pt x="55255" y="1629715"/>
                      <a:pt x="36128" y="1621792"/>
                      <a:pt x="22025" y="1607690"/>
                    </a:cubicBezTo>
                    <a:cubicBezTo>
                      <a:pt x="7923" y="1593587"/>
                      <a:pt x="0" y="1574460"/>
                      <a:pt x="0" y="1554516"/>
                    </a:cubicBezTo>
                    <a:lnTo>
                      <a:pt x="0" y="75198"/>
                    </a:lnTo>
                    <a:cubicBezTo>
                      <a:pt x="0" y="55255"/>
                      <a:pt x="7923" y="36128"/>
                      <a:pt x="22025" y="22025"/>
                    </a:cubicBezTo>
                    <a:cubicBezTo>
                      <a:pt x="36128" y="7923"/>
                      <a:pt x="55255" y="0"/>
                      <a:pt x="75198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382877" cy="1677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69748" y="739563"/>
              <a:ext cx="4809034" cy="101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89868A"/>
                  </a:solidFill>
                  <a:ea typeface="210 도시락"/>
                </a:rPr>
                <a:t>반려동물 케어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69748" y="2635806"/>
              <a:ext cx="46372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latin typeface="210 도시락"/>
                  <a:ea typeface="210 도시락"/>
                </a:rPr>
                <a:t>AI을 활용한 반려동물 인식 및 트래킹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69748" y="4528106"/>
              <a:ext cx="4637261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ea typeface="210 도시락"/>
                </a:rPr>
                <a:t>위험 요소 처리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75544" y="5693666"/>
              <a:ext cx="3649727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ea typeface="210 도시락"/>
                </a:rPr>
                <a:t>반려동물을 위한 환경 조성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61471" y="2723846"/>
            <a:ext cx="6262534" cy="7182336"/>
            <a:chOff x="0" y="0"/>
            <a:chExt cx="8350045" cy="957644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350045" cy="9576448"/>
              <a:chOff x="0" y="0"/>
              <a:chExt cx="1386416" cy="159004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6416" cy="1590044"/>
              </a:xfrm>
              <a:custGeom>
                <a:avLst/>
                <a:gdLst/>
                <a:ahLst/>
                <a:cxnLst/>
                <a:rect l="l" t="t" r="r" b="b"/>
                <a:pathLst>
                  <a:path w="1386416" h="1590044">
                    <a:moveTo>
                      <a:pt x="75007" y="0"/>
                    </a:moveTo>
                    <a:lnTo>
                      <a:pt x="1311409" y="0"/>
                    </a:lnTo>
                    <a:cubicBezTo>
                      <a:pt x="1352834" y="0"/>
                      <a:pt x="1386416" y="33582"/>
                      <a:pt x="1386416" y="75007"/>
                    </a:cubicBezTo>
                    <a:lnTo>
                      <a:pt x="1386416" y="1515037"/>
                    </a:lnTo>
                    <a:cubicBezTo>
                      <a:pt x="1386416" y="1556462"/>
                      <a:pt x="1352834" y="1590044"/>
                      <a:pt x="1311409" y="1590044"/>
                    </a:cubicBezTo>
                    <a:lnTo>
                      <a:pt x="75007" y="1590044"/>
                    </a:lnTo>
                    <a:cubicBezTo>
                      <a:pt x="33582" y="1590044"/>
                      <a:pt x="0" y="1556462"/>
                      <a:pt x="0" y="1515037"/>
                    </a:cubicBezTo>
                    <a:lnTo>
                      <a:pt x="0" y="75007"/>
                    </a:lnTo>
                    <a:cubicBezTo>
                      <a:pt x="0" y="33582"/>
                      <a:pt x="33582" y="0"/>
                      <a:pt x="75007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86416" cy="163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766549" y="857016"/>
              <a:ext cx="3001604" cy="122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8"/>
                </a:lnSpc>
                <a:spcBef>
                  <a:spcPct val="0"/>
                </a:spcBef>
              </a:pPr>
              <a:r>
                <a:rPr lang="en-US" sz="5948">
                  <a:solidFill>
                    <a:srgbClr val="000000"/>
                  </a:solidFill>
                  <a:ea typeface="210 도시락"/>
                </a:rPr>
                <a:t>홈 케어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27488" y="4307717"/>
              <a:ext cx="4879726" cy="72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  <a:spcBef>
                  <a:spcPct val="0"/>
                </a:spcBef>
              </a:pPr>
              <a:r>
                <a:rPr lang="en-US" sz="3569" dirty="0">
                  <a:solidFill>
                    <a:srgbClr val="000000"/>
                  </a:solidFill>
                  <a:latin typeface="210 도시락"/>
                  <a:ea typeface="210 도시락"/>
                </a:rPr>
                <a:t> </a:t>
              </a:r>
              <a:r>
                <a:rPr lang="en-US" sz="3569" dirty="0" err="1">
                  <a:solidFill>
                    <a:srgbClr val="000000"/>
                  </a:solidFill>
                  <a:latin typeface="210 도시락"/>
                  <a:ea typeface="210 도시락"/>
                </a:rPr>
                <a:t>방범</a:t>
              </a:r>
              <a:r>
                <a:rPr lang="en-US" sz="3569" dirty="0">
                  <a:solidFill>
                    <a:srgbClr val="000000"/>
                  </a:solidFill>
                  <a:latin typeface="210 도시락"/>
                  <a:ea typeface="210 도시락"/>
                </a:rPr>
                <a:t> </a:t>
              </a:r>
              <a:r>
                <a:rPr lang="en-US" sz="3569" dirty="0" err="1">
                  <a:solidFill>
                    <a:srgbClr val="000000"/>
                  </a:solidFill>
                  <a:latin typeface="210 도시락"/>
                  <a:ea typeface="210 도시락"/>
                </a:rPr>
                <a:t>기능</a:t>
              </a:r>
              <a:endParaRPr lang="en-US" sz="3569" dirty="0">
                <a:solidFill>
                  <a:srgbClr val="000000"/>
                </a:solidFill>
                <a:latin typeface="210 도시락"/>
                <a:ea typeface="210 도시락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27488" y="6056976"/>
              <a:ext cx="4879726" cy="72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  <a:spcBef>
                  <a:spcPct val="0"/>
                </a:spcBef>
              </a:pPr>
              <a:r>
                <a:rPr lang="en-US" sz="3569">
                  <a:solidFill>
                    <a:srgbClr val="000000"/>
                  </a:solidFill>
                  <a:latin typeface="210 도시락"/>
                  <a:ea typeface="210 도시락"/>
                </a:rPr>
                <a:t>IoT 가전 스케줄링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82766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기능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432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71963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시스템 아키텍쳐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44" y="2400300"/>
            <a:ext cx="10011774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219</Words>
  <Application>Microsoft Office PowerPoint</Application>
  <PresentationFormat>사용자 지정</PresentationFormat>
  <Paragraphs>75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Arial</vt:lpstr>
      <vt:lpstr>Gothic A1 Bold</vt:lpstr>
      <vt:lpstr>Calibri</vt:lpstr>
      <vt:lpstr>210 디딤고딕 Bold</vt:lpstr>
      <vt:lpstr>Source Han Sans KR Normal</vt:lpstr>
      <vt:lpstr>Nanum Gothic Ultra-Bold</vt:lpstr>
      <vt:lpstr>210 도시락</vt:lpstr>
      <vt:lpstr>210 네버랜드 Bold</vt:lpstr>
      <vt:lpstr>Jua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주황색 및 노란색 전문 그라데이션 반려동물 피트니스 앱 브레인스토밍 프레젠테이션</dc:title>
  <cp:lastModifiedBy>SSAFY</cp:lastModifiedBy>
  <cp:revision>6</cp:revision>
  <dcterms:created xsi:type="dcterms:W3CDTF">2006-08-16T00:00:00Z</dcterms:created>
  <dcterms:modified xsi:type="dcterms:W3CDTF">2024-03-15T03:38:35Z</dcterms:modified>
  <dc:identifier>DAF_XWHNIfI</dc:identifier>
</cp:coreProperties>
</file>